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3" r:id="rId4"/>
    <p:sldId id="259" r:id="rId5"/>
    <p:sldId id="258" r:id="rId6"/>
    <p:sldId id="26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on Haza-Radlitz, Bettina (SSA FFM)" initials="VHB(F" lastIdx="2" clrIdx="0">
    <p:extLst>
      <p:ext uri="{19B8F6BF-5375-455C-9EA6-DF929625EA0E}">
        <p15:presenceInfo xmlns:p15="http://schemas.microsoft.com/office/powerpoint/2012/main" userId="Von Haza-Radlitz, Bettina (SSA FFM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C153A0-E897-4D26-8A32-33947D21CBBD}" type="datetimeFigureOut">
              <a:rPr lang="de-DE" smtClean="0"/>
              <a:t>02.11.2022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12900-7518-4931-8CB9-0AC9E73006A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207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12A0D-3AAC-41A9-A6E7-BA7AB2FF50D1}" type="datetime1">
              <a:rPr lang="de-DE" smtClean="0"/>
              <a:t>02.11.2022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185F-3F51-4A7F-9BCC-8D198100A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0991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578D4-FF62-41C8-9931-86B7F90DEC16}" type="datetime1">
              <a:rPr lang="de-DE" smtClean="0"/>
              <a:t>02.11.2022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185F-3F51-4A7F-9BCC-8D198100A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4539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93C8-5903-4A5E-B479-859851BE75D9}" type="datetime1">
              <a:rPr lang="de-DE" smtClean="0"/>
              <a:t>02.11.2022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185F-3F51-4A7F-9BCC-8D198100A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8395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26922-B7FA-4C79-9C1F-9448470C7CE4}" type="datetime1">
              <a:rPr lang="de-DE" smtClean="0"/>
              <a:t>02.11.2022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185F-3F51-4A7F-9BCC-8D198100A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3322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55637-A87B-43A4-B6E9-CBF8A76E8559}" type="datetime1">
              <a:rPr lang="de-DE" smtClean="0"/>
              <a:t>02.11.2022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185F-3F51-4A7F-9BCC-8D198100A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4580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70CC6-3E39-4D4F-8F08-D4DEFDB8C474}" type="datetime1">
              <a:rPr lang="de-DE" smtClean="0"/>
              <a:t>02.11.2022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185F-3F51-4A7F-9BCC-8D198100A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86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37F22-080B-40AC-92E3-BE565F8D8387}" type="datetime1">
              <a:rPr lang="de-DE" smtClean="0"/>
              <a:t>02.11.2022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185F-3F51-4A7F-9BCC-8D198100A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2494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337D-93A4-4A98-AD3E-D072F84B667D}" type="datetime1">
              <a:rPr lang="de-DE" smtClean="0"/>
              <a:t>02.11.2022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185F-3F51-4A7F-9BCC-8D198100A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6703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5B34D-4C75-47CE-A90C-D78AA7ED66B5}" type="datetime1">
              <a:rPr lang="de-DE" smtClean="0"/>
              <a:t>02.11.2022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185F-3F51-4A7F-9BCC-8D198100A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5975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6AA4D-9109-4573-B722-63E270B20E24}" type="datetime1">
              <a:rPr lang="de-DE" smtClean="0"/>
              <a:t>02.11.2022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185F-3F51-4A7F-9BCC-8D198100A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1428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E9F06-EB7C-4F11-B636-3F977EB24232}" type="datetime1">
              <a:rPr lang="de-DE" smtClean="0"/>
              <a:t>02.11.2022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185F-3F51-4A7F-9BCC-8D198100A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270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518B5-74AE-4A36-8F85-393E95E81C71}" type="datetime1">
              <a:rPr lang="de-DE" smtClean="0"/>
              <a:t>02.11.2022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4185F-3F51-4A7F-9BCC-8D198100A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600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chulaemter.hessen.de/standorte/frankfurt-am-main/formulare-und-downloads/sonderpaedagogische-foerderu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chulaemter.hessen.de/standorte/frankfurt-am-main/region" TargetMode="Externa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216" y="209383"/>
            <a:ext cx="6601222" cy="5920683"/>
          </a:xfrm>
          <a:prstGeom prst="rect">
            <a:avLst/>
          </a:prstGeom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pic>
        <p:nvPicPr>
          <p:cNvPr id="2049" name="Grafik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343" y="400617"/>
            <a:ext cx="831850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22068" y="654606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1" i="0" u="none" strike="noStrike" cap="none" normalizeH="0" baseline="0" dirty="0" smtClean="0">
                <a:ln>
                  <a:noFill/>
                </a:ln>
                <a:solidFill>
                  <a:srgbClr val="18151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Staatliches Schulamt für </a:t>
            </a:r>
            <a:br>
              <a:rPr kumimoji="0" lang="de-DE" altLang="de-DE" sz="1600" b="1" i="0" u="none" strike="noStrike" cap="none" normalizeH="0" baseline="0" dirty="0" smtClean="0">
                <a:ln>
                  <a:noFill/>
                </a:ln>
                <a:solidFill>
                  <a:srgbClr val="18151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de-DE" altLang="de-DE" sz="1600" b="1" i="0" u="none" strike="noStrike" cap="none" normalizeH="0" baseline="0" dirty="0" smtClean="0">
                <a:ln>
                  <a:noFill/>
                </a:ln>
                <a:solidFill>
                  <a:srgbClr val="18151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die Stadt Frankfurt am Main</a:t>
            </a:r>
            <a:endParaRPr kumimoji="0" lang="de-DE" altLang="de-D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553774" y="1622856"/>
            <a:ext cx="7385544" cy="2560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4800" dirty="0" smtClean="0"/>
              <a:t>Übergang 4-5</a:t>
            </a:r>
          </a:p>
          <a:p>
            <a:pPr algn="ctr"/>
            <a:endParaRPr lang="de-DE" sz="4800" dirty="0"/>
          </a:p>
          <a:p>
            <a:pPr algn="ctr"/>
            <a:r>
              <a:rPr lang="de-DE" sz="4800" dirty="0"/>
              <a:t>i</a:t>
            </a:r>
            <a:r>
              <a:rPr lang="de-DE" sz="4800" dirty="0" smtClean="0"/>
              <a:t>m Inklusiven Schulbündnis</a:t>
            </a:r>
            <a:endParaRPr lang="de-DE" sz="4800" dirty="0"/>
          </a:p>
        </p:txBody>
      </p:sp>
      <p:sp>
        <p:nvSpPr>
          <p:cNvPr id="10" name="Textfeld 9"/>
          <p:cNvSpPr txBox="1"/>
          <p:nvPr/>
        </p:nvSpPr>
        <p:spPr>
          <a:xfrm>
            <a:off x="470385" y="5903783"/>
            <a:ext cx="11242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Frau von Haza-Radlitz						Herr Leinweber</a:t>
            </a:r>
          </a:p>
          <a:p>
            <a:r>
              <a:rPr lang="de-DE" dirty="0" smtClean="0"/>
              <a:t>Bettina.vonHaza-Radlitz@kultus.hessen.de				Philipp.Leinweber@Kultus.Hessen.de</a:t>
            </a:r>
            <a:endParaRPr lang="de-DE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185F-3F51-4A7F-9BCC-8D198100AB4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596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569343"/>
            <a:ext cx="10515600" cy="56076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sz="4700" dirty="0" smtClean="0"/>
              <a:t>Ordnungsfristen:</a:t>
            </a:r>
          </a:p>
          <a:p>
            <a:pPr marL="0" indent="0">
              <a:buNone/>
            </a:pPr>
            <a:r>
              <a:rPr lang="de-DE" dirty="0" smtClean="0"/>
              <a:t>ab sofort: </a:t>
            </a:r>
          </a:p>
          <a:p>
            <a:pPr marL="0" indent="0">
              <a:buNone/>
            </a:pPr>
            <a:r>
              <a:rPr lang="de-DE" dirty="0" smtClean="0"/>
              <a:t/>
            </a:r>
            <a:br>
              <a:rPr lang="de-DE" dirty="0" smtClean="0"/>
            </a:br>
            <a:r>
              <a:rPr lang="de-DE" u="sng" dirty="0" smtClean="0"/>
              <a:t>Beratungsgespräche</a:t>
            </a:r>
            <a:r>
              <a:rPr lang="de-DE" dirty="0" smtClean="0"/>
              <a:t> mit KL und FÖL</a:t>
            </a:r>
          </a:p>
          <a:p>
            <a:pPr marL="514350" indent="-514350">
              <a:buAutoNum type="alphaLcParenR"/>
            </a:pPr>
            <a:r>
              <a:rPr lang="de-DE" dirty="0" smtClean="0"/>
              <a:t>Fragestellungen bezüglich des Anspruchs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- Hat mein Kind einen Anspruch?</a:t>
            </a:r>
            <a:br>
              <a:rPr lang="de-DE" dirty="0" smtClean="0"/>
            </a:br>
            <a:r>
              <a:rPr lang="de-DE" dirty="0" smtClean="0"/>
              <a:t>- Wird ein bestehender Anspruch fortgeschrieben?</a:t>
            </a:r>
            <a:br>
              <a:rPr lang="de-DE" dirty="0" smtClean="0"/>
            </a:br>
            <a:r>
              <a:rPr lang="de-DE" dirty="0" smtClean="0"/>
              <a:t>- Wird ein Anspruch aufgehoben?</a:t>
            </a:r>
          </a:p>
          <a:p>
            <a:pPr marL="514350" indent="-514350">
              <a:buAutoNum type="alphaLcParenR"/>
            </a:pPr>
            <a:r>
              <a:rPr lang="de-DE" dirty="0" smtClean="0"/>
              <a:t>Fragestellungen bezüglich des Schulortes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- Welche Schule  kommt für uns in Frage?</a:t>
            </a:r>
            <a:br>
              <a:rPr lang="de-DE" dirty="0" smtClean="0"/>
            </a:br>
            <a:r>
              <a:rPr lang="de-DE" dirty="0" smtClean="0"/>
              <a:t>- Tage der offenen Tür</a:t>
            </a:r>
            <a:br>
              <a:rPr lang="de-DE" dirty="0" smtClean="0"/>
            </a:br>
            <a:r>
              <a:rPr lang="de-DE" dirty="0" smtClean="0"/>
              <a:t>- Einzeltermine</a:t>
            </a:r>
          </a:p>
          <a:p>
            <a:pPr marL="0" indent="0">
              <a:buNone/>
            </a:pPr>
            <a:r>
              <a:rPr lang="de-DE" dirty="0" smtClean="0"/>
              <a:t>Meldung durch allgemeine Schule bis 30.11. M17a oder M17b an </a:t>
            </a:r>
            <a:r>
              <a:rPr lang="de-DE" dirty="0" err="1" smtClean="0"/>
              <a:t>rBFZ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>
                <a:hlinkClick r:id="rId2"/>
              </a:rPr>
              <a:t>https://schulaemter.hessen.de/standorte/frankfurt-am-main/formulare-und-downloads/sonderpaedagogische-foerderung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Neufeststellung/Fortschreibung/Aufhebung</a:t>
            </a:r>
            <a:endParaRPr lang="de-DE" dirty="0"/>
          </a:p>
          <a:p>
            <a:pPr marL="514350" indent="-514350">
              <a:buAutoNum type="alphaLcParenR"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185F-3F51-4A7F-9BCC-8D198100AB49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456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185F-3F51-4A7F-9BCC-8D198100AB49}" type="slidenum">
              <a:rPr lang="de-DE" smtClean="0"/>
              <a:t>3</a:t>
            </a:fld>
            <a:endParaRPr lang="de-DE"/>
          </a:p>
        </p:txBody>
      </p:sp>
      <p:sp>
        <p:nvSpPr>
          <p:cNvPr id="5" name="Ellipse 4"/>
          <p:cNvSpPr/>
          <p:nvPr/>
        </p:nvSpPr>
        <p:spPr>
          <a:xfrm>
            <a:off x="3911139" y="4607132"/>
            <a:ext cx="1753985" cy="16791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Runder Tisch bei </a:t>
            </a:r>
            <a:r>
              <a:rPr lang="de-DE" sz="1400" dirty="0" err="1" smtClean="0"/>
              <a:t>VM+Behin-derung</a:t>
            </a:r>
            <a:endParaRPr lang="de-DE" sz="1400" dirty="0"/>
          </a:p>
        </p:txBody>
      </p:sp>
      <p:sp>
        <p:nvSpPr>
          <p:cNvPr id="6" name="Rechteck 5"/>
          <p:cNvSpPr/>
          <p:nvPr/>
        </p:nvSpPr>
        <p:spPr>
          <a:xfrm>
            <a:off x="4239489" y="173393"/>
            <a:ext cx="3798917" cy="10402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Erstellung </a:t>
            </a:r>
            <a:r>
              <a:rPr lang="de-DE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der Förderdiagnostischen Stellungnahme</a:t>
            </a:r>
            <a:endParaRPr lang="de-DE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de-DE" dirty="0"/>
          </a:p>
        </p:txBody>
      </p:sp>
      <p:sp>
        <p:nvSpPr>
          <p:cNvPr id="7" name="Ellipse 6"/>
          <p:cNvSpPr/>
          <p:nvPr/>
        </p:nvSpPr>
        <p:spPr>
          <a:xfrm>
            <a:off x="6079375" y="1446417"/>
            <a:ext cx="1942408" cy="194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Förderaus-schuss an GS bezüglich Anspruch</a:t>
            </a:r>
            <a:endParaRPr lang="de-DE" dirty="0"/>
          </a:p>
        </p:txBody>
      </p:sp>
      <p:cxnSp>
        <p:nvCxnSpPr>
          <p:cNvPr id="9" name="Gerader Verbinder 8"/>
          <p:cNvCxnSpPr/>
          <p:nvPr/>
        </p:nvCxnSpPr>
        <p:spPr>
          <a:xfrm>
            <a:off x="872836" y="4308302"/>
            <a:ext cx="10183091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/>
          <p:cNvSpPr/>
          <p:nvPr/>
        </p:nvSpPr>
        <p:spPr>
          <a:xfrm>
            <a:off x="4239489" y="2908277"/>
            <a:ext cx="1180407" cy="1289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/>
              <a:t>Allgemeines Formular zum Übergang mit zwei Schulwünschen</a:t>
            </a:r>
            <a:endParaRPr lang="de-DE" sz="1200" dirty="0"/>
          </a:p>
        </p:txBody>
      </p:sp>
      <p:sp>
        <p:nvSpPr>
          <p:cNvPr id="12" name="Rechteck 11"/>
          <p:cNvSpPr/>
          <p:nvPr/>
        </p:nvSpPr>
        <p:spPr>
          <a:xfrm>
            <a:off x="9385069" y="3672377"/>
            <a:ext cx="1562793" cy="4655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bis 05.03.</a:t>
            </a:r>
            <a:endParaRPr lang="de-DE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72836" y="2244437"/>
            <a:ext cx="2522914" cy="5070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Grundschule</a:t>
            </a:r>
            <a:endParaRPr lang="de-DE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872836" y="5065162"/>
            <a:ext cx="2522914" cy="5070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Weiterführende Schule</a:t>
            </a:r>
            <a:endParaRPr lang="de-DE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6623859" y="5157926"/>
            <a:ext cx="1753985" cy="16791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/>
              <a:t>Aufnahme-gespräche nach den Osterferien</a:t>
            </a:r>
            <a:endParaRPr lang="de-DE" sz="1400" dirty="0"/>
          </a:p>
        </p:txBody>
      </p:sp>
      <p:sp>
        <p:nvSpPr>
          <p:cNvPr id="16" name="Rechteck 15"/>
          <p:cNvSpPr/>
          <p:nvPr/>
        </p:nvSpPr>
        <p:spPr>
          <a:xfrm>
            <a:off x="5178412" y="4400390"/>
            <a:ext cx="2522914" cy="5070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Verteilverfahren</a:t>
            </a:r>
            <a:endParaRPr lang="de-DE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144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de-DE" sz="2000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  <a:cs typeface="+mn-cs"/>
              </a:rPr>
              <a:t>VOiSB §6(2) Schülerinnen und Schüler, die eine weiterführende Schule mit besonderer Ausstattung benötigen </a:t>
            </a:r>
            <a:r>
              <a:rPr lang="de-DE" sz="2000" u="sng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  <a:cs typeface="+mn-cs"/>
              </a:rPr>
              <a:t>oder</a:t>
            </a:r>
            <a:r>
              <a:rPr lang="de-DE" sz="2000" dirty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  <a:cs typeface="+mn-cs"/>
              </a:rPr>
              <a:t> einen Anspruch auf sonderpädagogische Förderung haben, sind im Rahmen der Festlegung des inklusiven Schulbündnisses nach § 52 Abs. 2 Satz 1 des Schulgesetzes an der im inklusiven Schulbündnis festgelegten Schule oder an einer der im inklusiven Schulbündnis festgelegten Schulen vorrangig aufzunehmen.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Prinzipien:</a:t>
            </a:r>
          </a:p>
          <a:p>
            <a:pPr marL="514350" indent="-514350">
              <a:buAutoNum type="alphaLcParenR"/>
            </a:pPr>
            <a:r>
              <a:rPr lang="de-DE" dirty="0" smtClean="0"/>
              <a:t>Wahl zwischen </a:t>
            </a:r>
          </a:p>
          <a:p>
            <a:pPr lvl="1"/>
            <a:r>
              <a:rPr lang="de-DE" dirty="0"/>
              <a:t>Beschulung in einer Förderschule und </a:t>
            </a:r>
          </a:p>
          <a:p>
            <a:pPr lvl="1"/>
            <a:r>
              <a:rPr lang="de-DE" dirty="0"/>
              <a:t>der inklusiven Beschulung</a:t>
            </a:r>
          </a:p>
          <a:p>
            <a:pPr marL="514350" indent="-514350">
              <a:buAutoNum type="alphaLcParenR"/>
            </a:pPr>
            <a:r>
              <a:rPr lang="de-DE" dirty="0" smtClean="0"/>
              <a:t>Stadtweite Schulwahl bis 05.03.2022</a:t>
            </a:r>
          </a:p>
          <a:p>
            <a:pPr marL="514350" indent="-514350">
              <a:buAutoNum type="alphaLcParenR"/>
            </a:pPr>
            <a:r>
              <a:rPr lang="de-DE" dirty="0" smtClean="0"/>
              <a:t>Vorrangige Aufnahme im eigenen ISB unter Berücksichtigung des Förderbedarfs und der pädagogischen Konzeption der Schule.</a:t>
            </a:r>
          </a:p>
          <a:p>
            <a:pPr marL="457200" lvl="1" indent="0">
              <a:buNone/>
            </a:pPr>
            <a:endParaRPr lang="de-DE" dirty="0"/>
          </a:p>
          <a:p>
            <a:pPr marL="457200" lvl="1" indent="0">
              <a:buNone/>
            </a:pPr>
            <a:endParaRPr lang="de-DE" dirty="0" smtClean="0"/>
          </a:p>
          <a:p>
            <a:pPr lvl="1">
              <a:buFont typeface="Wingdings" panose="05000000000000000000" pitchFamily="2" charset="2"/>
              <a:buChar char="v"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185F-3F51-4A7F-9BCC-8D198100AB49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049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95148"/>
            <a:ext cx="10515600" cy="1325563"/>
          </a:xfrm>
        </p:spPr>
        <p:txBody>
          <a:bodyPr>
            <a:normAutofit/>
          </a:bodyPr>
          <a:lstStyle/>
          <a:p>
            <a:r>
              <a:rPr lang="de-DE" dirty="0" smtClean="0"/>
              <a:t>Welches ISB ist für mich zuständig?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31166" y="1915319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4185F-3F51-4A7F-9BCC-8D198100AB49}" type="slidenum">
              <a:rPr lang="de-DE" smtClean="0"/>
              <a:t>5</a:t>
            </a:fld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4883" y="2816376"/>
            <a:ext cx="2078917" cy="3539974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6465" y="1250829"/>
            <a:ext cx="1967566" cy="285570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Pfeil nach unten 6"/>
          <p:cNvSpPr/>
          <p:nvPr/>
        </p:nvSpPr>
        <p:spPr>
          <a:xfrm rot="7287645">
            <a:off x="8199554" y="3283065"/>
            <a:ext cx="453122" cy="207838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0692" y="2791372"/>
            <a:ext cx="3053631" cy="27697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Pfeil nach unten 8"/>
          <p:cNvSpPr/>
          <p:nvPr/>
        </p:nvSpPr>
        <p:spPr>
          <a:xfrm rot="5400000">
            <a:off x="7284648" y="3782480"/>
            <a:ext cx="453122" cy="334948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724248" y="597777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dirty="0">
                <a:hlinkClick r:id="rId5"/>
              </a:rPr>
              <a:t>https://schulaemter.hessen.de/standorte/frankfurt-am-main/region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742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4CFFE-FCC8-438E-A3EA-5F79D30A0201}" type="slidenum">
              <a:rPr lang="de-DE" smtClean="0"/>
              <a:t>6</a:t>
            </a:fld>
            <a:endParaRPr lang="de-DE"/>
          </a:p>
        </p:txBody>
      </p:sp>
      <p:pic>
        <p:nvPicPr>
          <p:cNvPr id="4" name="Picture 2" descr="http://www.bookatonce.com/uploads/pics/fa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720" y="1988840"/>
            <a:ext cx="5040560" cy="2865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34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Breitbild</PresentationFormat>
  <Paragraphs>40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</vt:lpstr>
      <vt:lpstr>PowerPoint-Präsentation</vt:lpstr>
      <vt:lpstr>PowerPoint-Präsentation</vt:lpstr>
      <vt:lpstr>PowerPoint-Präsentation</vt:lpstr>
      <vt:lpstr>VOiSB §6(2) Schülerinnen und Schüler, die eine weiterführende Schule mit besonderer Ausstattung benötigen oder einen Anspruch auf sonderpädagogische Förderung haben, sind im Rahmen der Festlegung des inklusiven Schulbündnisses nach § 52 Abs. 2 Satz 1 des Schulgesetzes an der im inklusiven Schulbündnis festgelegten Schule oder an einer der im inklusiven Schulbündnis festgelegten Schulen vorrangig aufzunehmen.</vt:lpstr>
      <vt:lpstr>Welches ISB ist für mich zuständig? </vt:lpstr>
      <vt:lpstr>PowerPoint-Präsentation</vt:lpstr>
    </vt:vector>
  </TitlesOfParts>
  <Company>Land Hessen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Leinweber, Philipp (SSA FFM)</dc:creator>
  <cp:lastModifiedBy>Leinweber, Philipp (SSA FFM)</cp:lastModifiedBy>
  <cp:revision>27</cp:revision>
  <dcterms:created xsi:type="dcterms:W3CDTF">2019-09-24T08:26:04Z</dcterms:created>
  <dcterms:modified xsi:type="dcterms:W3CDTF">2022-11-02T11:30:50Z</dcterms:modified>
</cp:coreProperties>
</file>