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527" r:id="rId3"/>
    <p:sldId id="528" r:id="rId4"/>
    <p:sldId id="523" r:id="rId5"/>
    <p:sldId id="524" r:id="rId6"/>
    <p:sldId id="525" r:id="rId7"/>
    <p:sldId id="468" r:id="rId8"/>
    <p:sldId id="519" r:id="rId9"/>
    <p:sldId id="517" r:id="rId10"/>
    <p:sldId id="521" r:id="rId11"/>
    <p:sldId id="522" r:id="rId12"/>
    <p:sldId id="520" r:id="rId13"/>
    <p:sldId id="526" r:id="rId14"/>
    <p:sldId id="529" r:id="rId15"/>
    <p:sldId id="404" r:id="rId16"/>
  </p:sldIdLst>
  <p:sldSz cx="9359900" cy="6840538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55" userDrawn="1">
          <p15:clr>
            <a:srgbClr val="A4A3A4"/>
          </p15:clr>
        </p15:guide>
        <p15:guide id="2" pos="29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8387" autoAdjust="0"/>
  </p:normalViewPr>
  <p:slideViewPr>
    <p:cSldViewPr>
      <p:cViewPr varScale="1">
        <p:scale>
          <a:sx n="74" d="100"/>
          <a:sy n="74" d="100"/>
        </p:scale>
        <p:origin x="-1656" y="-112"/>
      </p:cViewPr>
      <p:guideLst>
        <p:guide orient="horz" pos="2155"/>
        <p:guide pos="2948"/>
      </p:guideLst>
    </p:cSldViewPr>
  </p:slideViewPr>
  <p:outlineViewPr>
    <p:cViewPr>
      <p:scale>
        <a:sx n="33" d="100"/>
        <a:sy n="33" d="100"/>
      </p:scale>
      <p:origin x="0" y="264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5" y="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EDA9D-FD97-4FD5-89A5-ACFD9A96867C}" type="datetimeFigureOut">
              <a:rPr lang="de-DE" smtClean="0"/>
              <a:t>22.01.22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5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42CC5-4C83-4E06-B25B-6F07B4A40A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5383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FB952-67DA-4018-AD48-9CF56FF7A5F7}" type="datetimeFigureOut">
              <a:rPr lang="de-DE" smtClean="0"/>
              <a:t>22.01.22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5092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5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1AEBFF-ED94-4596-A906-8AA8DE7C10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150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5092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AEBFF-ED94-4596-A906-8AA8DE7C100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7296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01993" y="2125005"/>
            <a:ext cx="7955915" cy="1466282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03985" y="3876305"/>
            <a:ext cx="6551930" cy="1748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0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01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52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0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54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05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56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0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60EDA-DF69-436A-B93F-5ACE40175500}" type="datetimeFigureOut">
              <a:rPr lang="de-DE" smtClean="0"/>
              <a:t>22.01.22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4AD6-82A5-4546-8511-04217CEE65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0826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60EDA-DF69-436A-B93F-5ACE40175500}" type="datetimeFigureOut">
              <a:rPr lang="de-DE" smtClean="0"/>
              <a:t>22.01.22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4AD6-82A5-4546-8511-04217CEE65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6495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85927" y="273943"/>
            <a:ext cx="2105978" cy="5836626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67995" y="273943"/>
            <a:ext cx="6161934" cy="5836626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60EDA-DF69-436A-B93F-5ACE40175500}" type="datetimeFigureOut">
              <a:rPr lang="de-DE" smtClean="0"/>
              <a:t>22.01.22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4AD6-82A5-4546-8511-04217CEE65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9619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60EDA-DF69-436A-B93F-5ACE40175500}" type="datetimeFigureOut">
              <a:rPr lang="de-DE" smtClean="0"/>
              <a:t>22.01.22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4AD6-82A5-4546-8511-04217CEE65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4226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9368" y="4395683"/>
            <a:ext cx="7955915" cy="1358607"/>
          </a:xfrm>
        </p:spPr>
        <p:txBody>
          <a:bodyPr anchor="t"/>
          <a:lstStyle>
            <a:lvl1pPr algn="l">
              <a:defRPr sz="3071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39368" y="2899312"/>
            <a:ext cx="7955915" cy="1496367"/>
          </a:xfrm>
        </p:spPr>
        <p:txBody>
          <a:bodyPr anchor="b"/>
          <a:lstStyle>
            <a:lvl1pPr marL="0" indent="0">
              <a:buNone/>
              <a:defRPr sz="1535">
                <a:solidFill>
                  <a:schemeClr val="tx1">
                    <a:tint val="75000"/>
                  </a:schemeClr>
                </a:solidFill>
              </a:defRPr>
            </a:lvl1pPr>
            <a:lvl2pPr marL="350992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2pPr>
            <a:lvl3pPr marL="701985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3pPr>
            <a:lvl4pPr marL="1052977" indent="0">
              <a:buNone/>
              <a:defRPr sz="1075">
                <a:solidFill>
                  <a:schemeClr val="tx1">
                    <a:tint val="75000"/>
                  </a:schemeClr>
                </a:solidFill>
              </a:defRPr>
            </a:lvl4pPr>
            <a:lvl5pPr marL="1403970" indent="0">
              <a:buNone/>
              <a:defRPr sz="1075">
                <a:solidFill>
                  <a:schemeClr val="tx1">
                    <a:tint val="75000"/>
                  </a:schemeClr>
                </a:solidFill>
              </a:defRPr>
            </a:lvl5pPr>
            <a:lvl6pPr marL="1754962" indent="0">
              <a:buNone/>
              <a:defRPr sz="1075">
                <a:solidFill>
                  <a:schemeClr val="tx1">
                    <a:tint val="75000"/>
                  </a:schemeClr>
                </a:solidFill>
              </a:defRPr>
            </a:lvl6pPr>
            <a:lvl7pPr marL="2105955" indent="0">
              <a:buNone/>
              <a:defRPr sz="1075">
                <a:solidFill>
                  <a:schemeClr val="tx1">
                    <a:tint val="75000"/>
                  </a:schemeClr>
                </a:solidFill>
              </a:defRPr>
            </a:lvl7pPr>
            <a:lvl8pPr marL="2456947" indent="0">
              <a:buNone/>
              <a:defRPr sz="1075">
                <a:solidFill>
                  <a:schemeClr val="tx1">
                    <a:tint val="75000"/>
                  </a:schemeClr>
                </a:solidFill>
              </a:defRPr>
            </a:lvl8pPr>
            <a:lvl9pPr marL="2807940" indent="0">
              <a:buNone/>
              <a:defRPr sz="10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60EDA-DF69-436A-B93F-5ACE40175500}" type="datetimeFigureOut">
              <a:rPr lang="de-DE" smtClean="0"/>
              <a:t>22.01.22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4AD6-82A5-4546-8511-04217CEE65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9289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7995" y="1596130"/>
            <a:ext cx="4133956" cy="4514439"/>
          </a:xfrm>
        </p:spPr>
        <p:txBody>
          <a:bodyPr/>
          <a:lstStyle>
            <a:lvl1pPr>
              <a:defRPr sz="2150"/>
            </a:lvl1pPr>
            <a:lvl2pPr>
              <a:defRPr sz="1842"/>
            </a:lvl2pPr>
            <a:lvl3pPr>
              <a:defRPr sz="1535"/>
            </a:lvl3pPr>
            <a:lvl4pPr>
              <a:defRPr sz="1382"/>
            </a:lvl4pPr>
            <a:lvl5pPr>
              <a:defRPr sz="1382"/>
            </a:lvl5pPr>
            <a:lvl6pPr>
              <a:defRPr sz="1382"/>
            </a:lvl6pPr>
            <a:lvl7pPr>
              <a:defRPr sz="1382"/>
            </a:lvl7pPr>
            <a:lvl8pPr>
              <a:defRPr sz="1382"/>
            </a:lvl8pPr>
            <a:lvl9pPr>
              <a:defRPr sz="1382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57949" y="1596130"/>
            <a:ext cx="4133956" cy="4514439"/>
          </a:xfrm>
        </p:spPr>
        <p:txBody>
          <a:bodyPr/>
          <a:lstStyle>
            <a:lvl1pPr>
              <a:defRPr sz="2150"/>
            </a:lvl1pPr>
            <a:lvl2pPr>
              <a:defRPr sz="1842"/>
            </a:lvl2pPr>
            <a:lvl3pPr>
              <a:defRPr sz="1535"/>
            </a:lvl3pPr>
            <a:lvl4pPr>
              <a:defRPr sz="1382"/>
            </a:lvl4pPr>
            <a:lvl5pPr>
              <a:defRPr sz="1382"/>
            </a:lvl5pPr>
            <a:lvl6pPr>
              <a:defRPr sz="1382"/>
            </a:lvl6pPr>
            <a:lvl7pPr>
              <a:defRPr sz="1382"/>
            </a:lvl7pPr>
            <a:lvl8pPr>
              <a:defRPr sz="1382"/>
            </a:lvl8pPr>
            <a:lvl9pPr>
              <a:defRPr sz="1382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60EDA-DF69-436A-B93F-5ACE40175500}" type="datetimeFigureOut">
              <a:rPr lang="de-DE" smtClean="0"/>
              <a:t>22.01.22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4AD6-82A5-4546-8511-04217CEE65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7862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7995" y="1531204"/>
            <a:ext cx="4135581" cy="638133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7995" y="2169337"/>
            <a:ext cx="4135581" cy="3941227"/>
          </a:xfrm>
        </p:spPr>
        <p:txBody>
          <a:bodyPr/>
          <a:lstStyle>
            <a:lvl1pPr>
              <a:defRPr sz="1842"/>
            </a:lvl1pPr>
            <a:lvl2pPr>
              <a:defRPr sz="1535"/>
            </a:lvl2pPr>
            <a:lvl3pPr>
              <a:defRPr sz="1382"/>
            </a:lvl3pPr>
            <a:lvl4pPr>
              <a:defRPr sz="1228"/>
            </a:lvl4pPr>
            <a:lvl5pPr>
              <a:defRPr sz="1228"/>
            </a:lvl5pPr>
            <a:lvl6pPr>
              <a:defRPr sz="1228"/>
            </a:lvl6pPr>
            <a:lvl7pPr>
              <a:defRPr sz="1228"/>
            </a:lvl7pPr>
            <a:lvl8pPr>
              <a:defRPr sz="1228"/>
            </a:lvl8pPr>
            <a:lvl9pPr>
              <a:defRPr sz="1228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754702" y="1531204"/>
            <a:ext cx="4137206" cy="638133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54702" y="2169337"/>
            <a:ext cx="4137206" cy="3941227"/>
          </a:xfrm>
        </p:spPr>
        <p:txBody>
          <a:bodyPr/>
          <a:lstStyle>
            <a:lvl1pPr>
              <a:defRPr sz="1842"/>
            </a:lvl1pPr>
            <a:lvl2pPr>
              <a:defRPr sz="1535"/>
            </a:lvl2pPr>
            <a:lvl3pPr>
              <a:defRPr sz="1382"/>
            </a:lvl3pPr>
            <a:lvl4pPr>
              <a:defRPr sz="1228"/>
            </a:lvl4pPr>
            <a:lvl5pPr>
              <a:defRPr sz="1228"/>
            </a:lvl5pPr>
            <a:lvl6pPr>
              <a:defRPr sz="1228"/>
            </a:lvl6pPr>
            <a:lvl7pPr>
              <a:defRPr sz="1228"/>
            </a:lvl7pPr>
            <a:lvl8pPr>
              <a:defRPr sz="1228"/>
            </a:lvl8pPr>
            <a:lvl9pPr>
              <a:defRPr sz="1228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60EDA-DF69-436A-B93F-5ACE40175500}" type="datetimeFigureOut">
              <a:rPr lang="de-DE" smtClean="0"/>
              <a:t>22.01.22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4AD6-82A5-4546-8511-04217CEE65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0586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60EDA-DF69-436A-B93F-5ACE40175500}" type="datetimeFigureOut">
              <a:rPr lang="de-DE" smtClean="0"/>
              <a:t>22.01.22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4AD6-82A5-4546-8511-04217CEE65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615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60EDA-DF69-436A-B93F-5ACE40175500}" type="datetimeFigureOut">
              <a:rPr lang="de-DE" smtClean="0"/>
              <a:t>22.01.22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4AD6-82A5-4546-8511-04217CEE65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4255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997" y="272355"/>
            <a:ext cx="3079343" cy="1159091"/>
          </a:xfrm>
        </p:spPr>
        <p:txBody>
          <a:bodyPr anchor="b"/>
          <a:lstStyle>
            <a:lvl1pPr algn="l">
              <a:defRPr sz="1535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59461" y="272359"/>
            <a:ext cx="5232444" cy="5838210"/>
          </a:xfrm>
        </p:spPr>
        <p:txBody>
          <a:bodyPr/>
          <a:lstStyle>
            <a:lvl1pPr>
              <a:defRPr sz="2457"/>
            </a:lvl1pPr>
            <a:lvl2pPr>
              <a:defRPr sz="2150"/>
            </a:lvl2pPr>
            <a:lvl3pPr>
              <a:defRPr sz="1842"/>
            </a:lvl3pPr>
            <a:lvl4pPr>
              <a:defRPr sz="1535"/>
            </a:lvl4pPr>
            <a:lvl5pPr>
              <a:defRPr sz="1535"/>
            </a:lvl5pPr>
            <a:lvl6pPr>
              <a:defRPr sz="1535"/>
            </a:lvl6pPr>
            <a:lvl7pPr>
              <a:defRPr sz="1535"/>
            </a:lvl7pPr>
            <a:lvl8pPr>
              <a:defRPr sz="1535"/>
            </a:lvl8pPr>
            <a:lvl9pPr>
              <a:defRPr sz="1535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7997" y="1431449"/>
            <a:ext cx="3079343" cy="4679119"/>
          </a:xfrm>
        </p:spPr>
        <p:txBody>
          <a:bodyPr/>
          <a:lstStyle>
            <a:lvl1pPr marL="0" indent="0">
              <a:buNone/>
              <a:defRPr sz="1075"/>
            </a:lvl1pPr>
            <a:lvl2pPr marL="350992" indent="0">
              <a:buNone/>
              <a:defRPr sz="921"/>
            </a:lvl2pPr>
            <a:lvl3pPr marL="701985" indent="0">
              <a:buNone/>
              <a:defRPr sz="768"/>
            </a:lvl3pPr>
            <a:lvl4pPr marL="1052977" indent="0">
              <a:buNone/>
              <a:defRPr sz="691"/>
            </a:lvl4pPr>
            <a:lvl5pPr marL="1403970" indent="0">
              <a:buNone/>
              <a:defRPr sz="691"/>
            </a:lvl5pPr>
            <a:lvl6pPr marL="1754962" indent="0">
              <a:buNone/>
              <a:defRPr sz="691"/>
            </a:lvl6pPr>
            <a:lvl7pPr marL="2105955" indent="0">
              <a:buNone/>
              <a:defRPr sz="691"/>
            </a:lvl7pPr>
            <a:lvl8pPr marL="2456947" indent="0">
              <a:buNone/>
              <a:defRPr sz="691"/>
            </a:lvl8pPr>
            <a:lvl9pPr marL="2807940" indent="0">
              <a:buNone/>
              <a:defRPr sz="69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60EDA-DF69-436A-B93F-5ACE40175500}" type="datetimeFigureOut">
              <a:rPr lang="de-DE" smtClean="0"/>
              <a:t>22.01.22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4AD6-82A5-4546-8511-04217CEE65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2768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4606" y="4788377"/>
            <a:ext cx="5615940" cy="565295"/>
          </a:xfrm>
        </p:spPr>
        <p:txBody>
          <a:bodyPr anchor="b"/>
          <a:lstStyle>
            <a:lvl1pPr algn="l">
              <a:defRPr sz="1535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834606" y="611215"/>
            <a:ext cx="5615940" cy="4104323"/>
          </a:xfrm>
        </p:spPr>
        <p:txBody>
          <a:bodyPr/>
          <a:lstStyle>
            <a:lvl1pPr marL="0" indent="0">
              <a:buNone/>
              <a:defRPr sz="2457"/>
            </a:lvl1pPr>
            <a:lvl2pPr marL="350992" indent="0">
              <a:buNone/>
              <a:defRPr sz="2150"/>
            </a:lvl2pPr>
            <a:lvl3pPr marL="701985" indent="0">
              <a:buNone/>
              <a:defRPr sz="1842"/>
            </a:lvl3pPr>
            <a:lvl4pPr marL="1052977" indent="0">
              <a:buNone/>
              <a:defRPr sz="1535"/>
            </a:lvl4pPr>
            <a:lvl5pPr marL="1403970" indent="0">
              <a:buNone/>
              <a:defRPr sz="1535"/>
            </a:lvl5pPr>
            <a:lvl6pPr marL="1754962" indent="0">
              <a:buNone/>
              <a:defRPr sz="1535"/>
            </a:lvl6pPr>
            <a:lvl7pPr marL="2105955" indent="0">
              <a:buNone/>
              <a:defRPr sz="1535"/>
            </a:lvl7pPr>
            <a:lvl8pPr marL="2456947" indent="0">
              <a:buNone/>
              <a:defRPr sz="1535"/>
            </a:lvl8pPr>
            <a:lvl9pPr marL="2807940" indent="0">
              <a:buNone/>
              <a:defRPr sz="1535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834606" y="5353671"/>
            <a:ext cx="5615940" cy="802813"/>
          </a:xfrm>
        </p:spPr>
        <p:txBody>
          <a:bodyPr/>
          <a:lstStyle>
            <a:lvl1pPr marL="0" indent="0">
              <a:buNone/>
              <a:defRPr sz="1075"/>
            </a:lvl1pPr>
            <a:lvl2pPr marL="350992" indent="0">
              <a:buNone/>
              <a:defRPr sz="921"/>
            </a:lvl2pPr>
            <a:lvl3pPr marL="701985" indent="0">
              <a:buNone/>
              <a:defRPr sz="768"/>
            </a:lvl3pPr>
            <a:lvl4pPr marL="1052977" indent="0">
              <a:buNone/>
              <a:defRPr sz="691"/>
            </a:lvl4pPr>
            <a:lvl5pPr marL="1403970" indent="0">
              <a:buNone/>
              <a:defRPr sz="691"/>
            </a:lvl5pPr>
            <a:lvl6pPr marL="1754962" indent="0">
              <a:buNone/>
              <a:defRPr sz="691"/>
            </a:lvl6pPr>
            <a:lvl7pPr marL="2105955" indent="0">
              <a:buNone/>
              <a:defRPr sz="691"/>
            </a:lvl7pPr>
            <a:lvl8pPr marL="2456947" indent="0">
              <a:buNone/>
              <a:defRPr sz="691"/>
            </a:lvl8pPr>
            <a:lvl9pPr marL="2807940" indent="0">
              <a:buNone/>
              <a:defRPr sz="69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60EDA-DF69-436A-B93F-5ACE40175500}" type="datetimeFigureOut">
              <a:rPr lang="de-DE" smtClean="0"/>
              <a:t>22.01.22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4AD6-82A5-4546-8511-04217CEE65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4370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:\Austausch Schulleitung\Vorlagen neues Logo\BSBJ-Logo - Berufliche Schulen Berta Jourdan - Hauptfarbe Rot - CMYK.tif"/>
          <p:cNvPicPr>
            <a:picLocks noChangeAspect="1" noChangeArrowheads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20513" y="59669"/>
            <a:ext cx="3464285" cy="127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67995" y="273939"/>
            <a:ext cx="8423910" cy="1140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7995" y="1596130"/>
            <a:ext cx="8423910" cy="4514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67995" y="6340170"/>
            <a:ext cx="2183977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60EDA-DF69-436A-B93F-5ACE40175500}" type="datetimeFigureOut">
              <a:rPr lang="de-DE" smtClean="0"/>
              <a:t>22.01.22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97966" y="6340170"/>
            <a:ext cx="2963968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707928" y="6340170"/>
            <a:ext cx="2183977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34AD6-82A5-4546-8511-04217CEE65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841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701985" rtl="0" eaLnBrk="1" latinLnBrk="0" hangingPunct="1">
        <a:spcBef>
          <a:spcPct val="0"/>
        </a:spcBef>
        <a:buNone/>
        <a:defRPr sz="33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3244" indent="-263244" algn="l" defTabSz="701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57" kern="1200">
          <a:solidFill>
            <a:schemeClr val="tx1"/>
          </a:solidFill>
          <a:latin typeface="+mn-lt"/>
          <a:ea typeface="+mn-ea"/>
          <a:cs typeface="+mn-cs"/>
        </a:defRPr>
      </a:lvl1pPr>
      <a:lvl2pPr marL="570363" indent="-219371" algn="l" defTabSz="701985" rtl="0" eaLnBrk="1" latinLnBrk="0" hangingPunct="1">
        <a:spcBef>
          <a:spcPct val="20000"/>
        </a:spcBef>
        <a:buFont typeface="Arial" panose="020B0604020202020204" pitchFamily="34" charset="0"/>
        <a:buChar char="–"/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877481" indent="-175496" algn="l" defTabSz="701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3pPr>
      <a:lvl4pPr marL="1228474" indent="-175496" algn="l" defTabSz="701985" rtl="0" eaLnBrk="1" latinLnBrk="0" hangingPunct="1">
        <a:spcBef>
          <a:spcPct val="20000"/>
        </a:spcBef>
        <a:buFont typeface="Arial" panose="020B0604020202020204" pitchFamily="34" charset="0"/>
        <a:buChar char="–"/>
        <a:defRPr sz="1535" kern="1200">
          <a:solidFill>
            <a:schemeClr val="tx1"/>
          </a:solidFill>
          <a:latin typeface="+mn-lt"/>
          <a:ea typeface="+mn-ea"/>
          <a:cs typeface="+mn-cs"/>
        </a:defRPr>
      </a:lvl4pPr>
      <a:lvl5pPr marL="1579466" indent="-175496" algn="l" defTabSz="701985" rtl="0" eaLnBrk="1" latinLnBrk="0" hangingPunct="1">
        <a:spcBef>
          <a:spcPct val="20000"/>
        </a:spcBef>
        <a:buFont typeface="Arial" panose="020B0604020202020204" pitchFamily="34" charset="0"/>
        <a:buChar char="»"/>
        <a:defRPr sz="1535" kern="1200">
          <a:solidFill>
            <a:schemeClr val="tx1"/>
          </a:solidFill>
          <a:latin typeface="+mn-lt"/>
          <a:ea typeface="+mn-ea"/>
          <a:cs typeface="+mn-cs"/>
        </a:defRPr>
      </a:lvl5pPr>
      <a:lvl6pPr marL="1930458" indent="-175496" algn="l" defTabSz="701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35" kern="1200">
          <a:solidFill>
            <a:schemeClr val="tx1"/>
          </a:solidFill>
          <a:latin typeface="+mn-lt"/>
          <a:ea typeface="+mn-ea"/>
          <a:cs typeface="+mn-cs"/>
        </a:defRPr>
      </a:lvl6pPr>
      <a:lvl7pPr marL="2281451" indent="-175496" algn="l" defTabSz="701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35" kern="1200">
          <a:solidFill>
            <a:schemeClr val="tx1"/>
          </a:solidFill>
          <a:latin typeface="+mn-lt"/>
          <a:ea typeface="+mn-ea"/>
          <a:cs typeface="+mn-cs"/>
        </a:defRPr>
      </a:lvl7pPr>
      <a:lvl8pPr marL="2632443" indent="-175496" algn="l" defTabSz="701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35" kern="1200">
          <a:solidFill>
            <a:schemeClr val="tx1"/>
          </a:solidFill>
          <a:latin typeface="+mn-lt"/>
          <a:ea typeface="+mn-ea"/>
          <a:cs typeface="+mn-cs"/>
        </a:defRPr>
      </a:lvl8pPr>
      <a:lvl9pPr marL="2983436" indent="-175496" algn="l" defTabSz="701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1pPr>
      <a:lvl2pPr marL="35099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2pPr>
      <a:lvl3pPr marL="70198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3pPr>
      <a:lvl4pPr marL="105297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40397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75496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10595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45694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80794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6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50050" y="1982959"/>
            <a:ext cx="5966936" cy="3759118"/>
          </a:xfrm>
          <a:ln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r>
              <a:rPr lang="de-DE" sz="2073" dirty="0">
                <a:latin typeface="Bahnschrift" panose="020B0502040204020203" pitchFamily="34" charset="0"/>
              </a:rPr>
              <a:t/>
            </a:r>
            <a:br>
              <a:rPr lang="de-DE" sz="2073" dirty="0">
                <a:latin typeface="Bahnschrift" panose="020B0502040204020203" pitchFamily="34" charset="0"/>
              </a:rPr>
            </a:br>
            <a:r>
              <a:rPr lang="de-DE" sz="2073" dirty="0">
                <a:latin typeface="Bahnschrift" panose="020B0502040204020203" pitchFamily="34" charset="0"/>
              </a:rPr>
              <a:t/>
            </a:r>
            <a:br>
              <a:rPr lang="de-DE" sz="2073" dirty="0">
                <a:latin typeface="Bahnschrift" panose="020B0502040204020203" pitchFamily="34" charset="0"/>
              </a:rPr>
            </a:br>
            <a:r>
              <a:rPr lang="de-DE" sz="2073" dirty="0">
                <a:latin typeface="Bahnschrift" panose="020B0502040204020203" pitchFamily="34" charset="0"/>
              </a:rPr>
              <a:t/>
            </a:r>
            <a:br>
              <a:rPr lang="de-DE" sz="2073" dirty="0">
                <a:latin typeface="Bahnschrift" panose="020B0502040204020203" pitchFamily="34" charset="0"/>
              </a:rPr>
            </a:br>
            <a:r>
              <a:rPr lang="de-DE" sz="2073" dirty="0">
                <a:latin typeface="Bahnschrift" panose="020B0502040204020203" pitchFamily="34" charset="0"/>
              </a:rPr>
              <a:t/>
            </a:r>
            <a:br>
              <a:rPr lang="de-DE" sz="2073" dirty="0">
                <a:latin typeface="Bahnschrift" panose="020B0502040204020203" pitchFamily="34" charset="0"/>
              </a:rPr>
            </a:br>
            <a:r>
              <a:rPr lang="de-DE" sz="2073" dirty="0">
                <a:latin typeface="Bahnschrift" panose="020B0502040204020203" pitchFamily="34" charset="0"/>
              </a:rPr>
              <a:t/>
            </a:r>
            <a:br>
              <a:rPr lang="de-DE" sz="2073" dirty="0">
                <a:latin typeface="Bahnschrift" panose="020B0502040204020203" pitchFamily="34" charset="0"/>
              </a:rPr>
            </a:br>
            <a:r>
              <a:rPr lang="de-DE" sz="2073" dirty="0">
                <a:latin typeface="Bahnschrift" panose="020B0502040204020203" pitchFamily="34" charset="0"/>
              </a:rPr>
              <a:t/>
            </a:r>
            <a:br>
              <a:rPr lang="de-DE" sz="2073" dirty="0">
                <a:latin typeface="Bahnschrift" panose="020B0502040204020203" pitchFamily="34" charset="0"/>
              </a:rPr>
            </a:br>
            <a:r>
              <a:rPr lang="de-DE" sz="2380" dirty="0">
                <a:latin typeface="Bahnschrift" panose="020B0502040204020203" pitchFamily="34" charset="0"/>
              </a:rPr>
              <a:t>Informationsabend zum Übergang von der Schule in den Beruf in der Inklusion</a:t>
            </a:r>
            <a:br>
              <a:rPr lang="de-DE" sz="2380" dirty="0">
                <a:latin typeface="Bahnschrift" panose="020B0502040204020203" pitchFamily="34" charset="0"/>
              </a:rPr>
            </a:br>
            <a:r>
              <a:rPr lang="de-DE" sz="2380" dirty="0">
                <a:latin typeface="Bahnschrift" panose="020B0502040204020203" pitchFamily="34" charset="0"/>
              </a:rPr>
              <a:t/>
            </a:r>
            <a:br>
              <a:rPr lang="de-DE" sz="2380" dirty="0">
                <a:latin typeface="Bahnschrift" panose="020B0502040204020203" pitchFamily="34" charset="0"/>
              </a:rPr>
            </a:br>
            <a:r>
              <a:rPr lang="de-DE" sz="2073" dirty="0">
                <a:latin typeface="Bahnschrift" panose="020B0502040204020203" pitchFamily="34" charset="0"/>
              </a:rPr>
              <a:t>am 13. Januar 2022</a:t>
            </a:r>
            <a:br>
              <a:rPr lang="de-DE" sz="2073" dirty="0">
                <a:latin typeface="Bahnschrift" panose="020B0502040204020203" pitchFamily="34" charset="0"/>
              </a:rPr>
            </a:br>
            <a:r>
              <a:rPr lang="de-DE" sz="2073" dirty="0">
                <a:latin typeface="Bahnschrift" panose="020B0502040204020203" pitchFamily="34" charset="0"/>
              </a:rPr>
              <a:t/>
            </a:r>
            <a:br>
              <a:rPr lang="de-DE" sz="2073" dirty="0">
                <a:latin typeface="Bahnschrift" panose="020B0502040204020203" pitchFamily="34" charset="0"/>
              </a:rPr>
            </a:br>
            <a:r>
              <a:rPr lang="de-DE" sz="2073" dirty="0">
                <a:latin typeface="Bahnschrift" panose="020B0502040204020203" pitchFamily="34" charset="0"/>
              </a:rPr>
              <a:t/>
            </a:r>
            <a:br>
              <a:rPr lang="de-DE" sz="2073" dirty="0">
                <a:latin typeface="Bahnschrift" panose="020B0502040204020203" pitchFamily="34" charset="0"/>
              </a:rPr>
            </a:br>
            <a:r>
              <a:rPr lang="de-DE" sz="2073" dirty="0">
                <a:latin typeface="Bahnschrift" panose="020B0502040204020203" pitchFamily="34" charset="0"/>
              </a:rPr>
              <a:t>Stadtelternbeirat Inklusion</a:t>
            </a:r>
            <a:br>
              <a:rPr lang="de-DE" sz="2073" dirty="0">
                <a:latin typeface="Bahnschrift" panose="020B0502040204020203" pitchFamily="34" charset="0"/>
              </a:rPr>
            </a:br>
            <a:r>
              <a:rPr lang="de-DE" sz="6142" dirty="0">
                <a:latin typeface="Bahnschrift" panose="020B0502040204020203" pitchFamily="34" charset="0"/>
              </a:rPr>
              <a:t/>
            </a:r>
            <a:br>
              <a:rPr lang="de-DE" sz="6142" dirty="0">
                <a:latin typeface="Bahnschrift" panose="020B0502040204020203" pitchFamily="34" charset="0"/>
              </a:rPr>
            </a:br>
            <a:r>
              <a:rPr lang="de-DE" dirty="0">
                <a:solidFill>
                  <a:srgbClr val="C00000"/>
                </a:solidFill>
                <a:latin typeface="Bahnschrift" panose="020B0502040204020203" pitchFamily="34" charset="0"/>
              </a:rPr>
              <a:t/>
            </a:r>
            <a:br>
              <a:rPr lang="de-DE" dirty="0">
                <a:solidFill>
                  <a:srgbClr val="C00000"/>
                </a:solidFill>
                <a:latin typeface="Bahnschrift" panose="020B0502040204020203" pitchFamily="34" charset="0"/>
              </a:rPr>
            </a:br>
            <a:r>
              <a:rPr lang="de-DE" dirty="0">
                <a:solidFill>
                  <a:srgbClr val="C00000"/>
                </a:solidFill>
                <a:latin typeface="Bahnschrift" panose="020B0502040204020203" pitchFamily="34" charset="0"/>
              </a:rPr>
              <a:t/>
            </a:r>
            <a:br>
              <a:rPr lang="de-DE" dirty="0">
                <a:solidFill>
                  <a:srgbClr val="C00000"/>
                </a:solidFill>
                <a:latin typeface="Bahnschrift" panose="020B0502040204020203" pitchFamily="34" charset="0"/>
              </a:rPr>
            </a:br>
            <a:r>
              <a:rPr lang="de-DE" dirty="0">
                <a:latin typeface="Bahnschrift" panose="020B0502040204020203" pitchFamily="34" charset="0"/>
              </a:rPr>
              <a:t> </a:t>
            </a:r>
            <a:br>
              <a:rPr lang="de-DE" dirty="0">
                <a:latin typeface="Bahnschrift" panose="020B0502040204020203" pitchFamily="34" charset="0"/>
              </a:rPr>
            </a:br>
            <a:endParaRPr lang="de-DE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24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07801" y="2004509"/>
            <a:ext cx="141836" cy="28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0199" tIns="35100" rIns="70199" bIns="3510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 sz="1382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0612892"/>
              </p:ext>
            </p:extLst>
          </p:nvPr>
        </p:nvGraphicFramePr>
        <p:xfrm>
          <a:off x="1694768" y="1887647"/>
          <a:ext cx="2155965" cy="1623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Folie" r:id="rId3" imgW="4572180" imgH="3428933" progId="PowerPoint.Slide.8">
                  <p:embed/>
                </p:oleObj>
              </mc:Choice>
              <mc:Fallback>
                <p:oleObj name="Folie" r:id="rId3" imgW="4572180" imgH="3428933" progId="PowerPoint.Slide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4768" y="1887647"/>
                        <a:ext cx="2155965" cy="162385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921" y="2357917"/>
            <a:ext cx="2719736" cy="246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192299" y="3890280"/>
            <a:ext cx="141836" cy="28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0199" tIns="35100" rIns="70199" bIns="3510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 sz="1382"/>
          </a:p>
        </p:txBody>
      </p:sp>
      <p:pic>
        <p:nvPicPr>
          <p:cNvPr id="2052" name="Picture 4" descr="Berufliche Schulen Berta Jourdan, Frankfurt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768" y="3807241"/>
            <a:ext cx="3151025" cy="210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499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363" y="998639"/>
            <a:ext cx="3525454" cy="262552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703" y="3309707"/>
            <a:ext cx="3712508" cy="257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95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026" name="Picture 2" descr="ma-eingab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364" y="2093524"/>
            <a:ext cx="1728169" cy="229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KRAGENP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190" y="3641396"/>
            <a:ext cx="1720857" cy="229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EINGAB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892" y="1209026"/>
            <a:ext cx="1764731" cy="23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ANDB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32" y="2399121"/>
            <a:ext cx="1740357" cy="231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495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sz="2150" dirty="0"/>
              <a:t>Ziel der Berufsvorbereitung (</a:t>
            </a:r>
            <a:r>
              <a:rPr lang="de-DE" sz="2150" dirty="0" err="1"/>
              <a:t>BzB</a:t>
            </a:r>
            <a:r>
              <a:rPr lang="de-DE" sz="2150" dirty="0"/>
              <a:t>-GE)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v"/>
            </a:pPr>
            <a:r>
              <a:rPr lang="de-DE" sz="1842" dirty="0"/>
              <a:t>Erlangen von grundlegenden Kenntnissen in den Arbeitsfeldern der Berufe Fachpraktiker*in Küche / Hauswirtschaft / Gastronomie.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de-DE" sz="1842" dirty="0"/>
              <a:t>Sammeln von praktischen und sozialen Erfahrungen im schulischen Rahmen, die auf das Leben in der Arbeitswelt vorbereiten.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1842" dirty="0"/>
              <a:t>Möglichkeiten und Perspektiven für die berufliche Zukunft der Schüler*innen entwickeln, in Kooperation mit z.B. der Agentur für Arbeit, Betrieben, dem Bereich für Außenarbeitsplätze der </a:t>
            </a:r>
            <a:r>
              <a:rPr lang="de-DE" sz="1842" dirty="0" err="1"/>
              <a:t>Praunheimer</a:t>
            </a:r>
            <a:r>
              <a:rPr lang="de-DE" sz="1842" dirty="0"/>
              <a:t> Werkstätten</a:t>
            </a:r>
          </a:p>
        </p:txBody>
      </p:sp>
    </p:spTree>
    <p:extLst>
      <p:ext uri="{BB962C8B-B14F-4D97-AF65-F5344CB8AC3E}">
        <p14:creationId xmlns:p14="http://schemas.microsoft.com/office/powerpoint/2010/main" val="3405375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sz="2150" dirty="0"/>
              <a:t>Zugangsvoraussetzungen für das</a:t>
            </a:r>
            <a:br>
              <a:rPr lang="de-DE" sz="2150" dirty="0"/>
            </a:br>
            <a:r>
              <a:rPr lang="de-DE" sz="2150" dirty="0"/>
              <a:t>Schuljahr 2022/2023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>
              <a:buFont typeface="Wingdings" panose="05000000000000000000" pitchFamily="2" charset="2"/>
              <a:buChar char="v"/>
            </a:pPr>
            <a:r>
              <a:rPr lang="de-DE" dirty="0"/>
              <a:t>Abgang nach der 9.</a:t>
            </a:r>
            <a:r>
              <a:rPr lang="de-DE" i="1" dirty="0"/>
              <a:t>/</a:t>
            </a:r>
            <a:r>
              <a:rPr lang="de-DE" dirty="0"/>
              <a:t>10. Klasse aus inklusiver Beschulung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de-DE" dirty="0"/>
              <a:t>Interesse an den Arbeitsbereichen Ernährung, Hauswirtschaft und Gastronomie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de-DE" dirty="0"/>
              <a:t>Förderschwerpunkt GE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de-DE" dirty="0"/>
              <a:t>Orientierungsfähigkeit im Raum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de-DE" dirty="0"/>
              <a:t>Grundlagen in Kommunikation und den Kulturtechniken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de-DE" dirty="0"/>
              <a:t>an unserer beruflichen Schule mit den Schwerpunkten Ernährung / Hauswirtschaft / Gastronomie sollten auch die Schüler*innen von sich aus das Ziel verfolgen in diesem Berufsfeld eine Arbeitstätigkeit oder Berufsausbildung auszuüben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de-DE" dirty="0"/>
              <a:t>Anmeldung erwünscht bis Ende Februar 2022. </a:t>
            </a:r>
            <a:endParaRPr lang="de-DE" dirty="0" smtClean="0"/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    Informationen </a:t>
            </a:r>
            <a:r>
              <a:rPr lang="de-DE" dirty="0"/>
              <a:t>und Anmeldeunterlagen erhalten Sie über: 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                        </a:t>
            </a:r>
            <a:r>
              <a:rPr lang="de-DE" sz="2610" b="1" dirty="0"/>
              <a:t>hanna.kemmerer@schule.hessen.de</a:t>
            </a:r>
          </a:p>
        </p:txBody>
      </p:sp>
    </p:spTree>
    <p:extLst>
      <p:ext uri="{BB962C8B-B14F-4D97-AF65-F5344CB8AC3E}">
        <p14:creationId xmlns:p14="http://schemas.microsoft.com/office/powerpoint/2010/main" val="387553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pPr marL="0" indent="0" algn="ctr">
              <a:buNone/>
            </a:pPr>
            <a:r>
              <a:rPr lang="de-DE" sz="6142" b="1" dirty="0">
                <a:latin typeface="Bahnschrift" panose="020B0502040204020203" pitchFamily="34" charset="0"/>
              </a:rPr>
              <a:t>Herzlichen Dank!</a:t>
            </a:r>
          </a:p>
          <a:p>
            <a:pPr marL="0" indent="0" algn="ctr">
              <a:buNone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524374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540" y="2016285"/>
            <a:ext cx="4632826" cy="3474619"/>
          </a:xfrm>
        </p:spPr>
      </p:pic>
    </p:spTree>
    <p:extLst>
      <p:ext uri="{BB962C8B-B14F-4D97-AF65-F5344CB8AC3E}">
        <p14:creationId xmlns:p14="http://schemas.microsoft.com/office/powerpoint/2010/main" val="1008486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540" y="2016285"/>
            <a:ext cx="4632826" cy="3474619"/>
          </a:xfrm>
        </p:spPr>
      </p:pic>
    </p:spTree>
    <p:extLst>
      <p:ext uri="{BB962C8B-B14F-4D97-AF65-F5344CB8AC3E}">
        <p14:creationId xmlns:p14="http://schemas.microsoft.com/office/powerpoint/2010/main" val="978689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sz="2150" b="1" dirty="0"/>
              <a:t>Pilotprojekt an den BSBJ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150" dirty="0"/>
              <a:t>Seit Sommer 2021 neues Pilotprojekt an der Schule: </a:t>
            </a:r>
            <a:r>
              <a:rPr lang="de-DE" sz="2150" dirty="0" err="1"/>
              <a:t>BzB</a:t>
            </a:r>
            <a:r>
              <a:rPr lang="de-DE" sz="2150" dirty="0"/>
              <a:t> GE (Bildungsgänge zur Berufsvorbereitung – Geistige Entwicklung)</a:t>
            </a:r>
          </a:p>
          <a:p>
            <a:pPr marL="0" indent="0">
              <a:buNone/>
            </a:pPr>
            <a:endParaRPr lang="de-DE" sz="2150" dirty="0"/>
          </a:p>
          <a:p>
            <a:pPr marL="394867" indent="-394867">
              <a:buAutoNum type="arabicPeriod"/>
            </a:pPr>
            <a:r>
              <a:rPr lang="de-DE" sz="2150" dirty="0"/>
              <a:t>Beschulungsjahr: Vollzeit mit 30 Stunden</a:t>
            </a:r>
          </a:p>
          <a:p>
            <a:pPr marL="394867" indent="-394867">
              <a:buAutoNum type="arabicPeriod" startAt="2"/>
            </a:pPr>
            <a:r>
              <a:rPr lang="de-DE" sz="2150" dirty="0"/>
              <a:t>Beschulungsjahr: 12 Stunden + Praxis</a:t>
            </a:r>
          </a:p>
          <a:p>
            <a:pPr marL="394867" indent="-394867">
              <a:buAutoNum type="arabicPeriod" startAt="2"/>
            </a:pPr>
            <a:r>
              <a:rPr lang="de-DE" sz="2150" dirty="0"/>
              <a:t>Beschulungsjahr: 12 Stunden + Praxis </a:t>
            </a:r>
          </a:p>
        </p:txBody>
      </p:sp>
    </p:spTree>
    <p:extLst>
      <p:ext uri="{BB962C8B-B14F-4D97-AF65-F5344CB8AC3E}">
        <p14:creationId xmlns:p14="http://schemas.microsoft.com/office/powerpoint/2010/main" val="3474711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sz="2150" b="1" dirty="0"/>
              <a:t>Was bedeutet „Praxis“ im </a:t>
            </a:r>
            <a:br>
              <a:rPr lang="de-DE" sz="2150" b="1" dirty="0"/>
            </a:br>
            <a:r>
              <a:rPr lang="de-DE" sz="2150" b="1" dirty="0"/>
              <a:t>zweiten und dritten Ausbildungsjahr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4867" indent="-394867">
              <a:buAutoNum type="arabicPeriod"/>
            </a:pPr>
            <a:endParaRPr lang="de-DE" sz="2150" dirty="0"/>
          </a:p>
          <a:p>
            <a:pPr marL="394867" indent="-394867">
              <a:buAutoNum type="arabicPeriod"/>
            </a:pPr>
            <a:r>
              <a:rPr lang="de-DE" sz="2150" dirty="0"/>
              <a:t>Betrieb in dem ein Langzeitpraktikum absolviert wird</a:t>
            </a:r>
          </a:p>
          <a:p>
            <a:pPr marL="394867" indent="-394867">
              <a:buAutoNum type="arabicPeriod"/>
            </a:pPr>
            <a:r>
              <a:rPr lang="de-DE" sz="2150" dirty="0"/>
              <a:t>Betrieb, der einen festen Arbeitsplatz (sozialversicherungspflichtig) anbietet</a:t>
            </a:r>
          </a:p>
          <a:p>
            <a:pPr marL="394867" indent="-394867">
              <a:buAutoNum type="arabicPeriod"/>
            </a:pPr>
            <a:r>
              <a:rPr lang="de-DE" sz="2150" dirty="0"/>
              <a:t>Betrieb, in dem ein Ausbildungsvertrag abgeschlossen wird</a:t>
            </a:r>
          </a:p>
          <a:p>
            <a:pPr marL="394867" indent="-394867">
              <a:buAutoNum type="arabicPeriod"/>
            </a:pPr>
            <a:r>
              <a:rPr lang="de-DE" sz="2150" dirty="0"/>
              <a:t>Andere geeignete Maßnahmen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608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sz="2150" b="1" dirty="0"/>
              <a:t>Koppelung mit BÜA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1842" dirty="0"/>
              <a:t>1.  </a:t>
            </a:r>
            <a:r>
              <a:rPr lang="de-DE" sz="2150" dirty="0"/>
              <a:t>Wofür steht BÜA?: </a:t>
            </a:r>
          </a:p>
          <a:p>
            <a:pPr marL="0" indent="0">
              <a:buNone/>
            </a:pPr>
            <a:r>
              <a:rPr lang="de-DE" sz="2150" dirty="0"/>
              <a:t>      Berufsfachschule zum Übergang in Ausbildung</a:t>
            </a:r>
          </a:p>
          <a:p>
            <a:pPr marL="0" indent="0">
              <a:buNone/>
            </a:pPr>
            <a:r>
              <a:rPr lang="de-DE" sz="2150" dirty="0"/>
              <a:t>      (vollschulisch)</a:t>
            </a:r>
          </a:p>
          <a:p>
            <a:pPr marL="0" indent="0">
              <a:buNone/>
            </a:pPr>
            <a:r>
              <a:rPr lang="de-DE" sz="2150" dirty="0"/>
              <a:t>      Besonderheit in BÜA: hoher fachpraktischer Anteil in</a:t>
            </a:r>
          </a:p>
          <a:p>
            <a:pPr marL="0" indent="0">
              <a:buNone/>
            </a:pPr>
            <a:r>
              <a:rPr lang="de-DE" sz="2150" dirty="0"/>
              <a:t>      Werkstätten</a:t>
            </a:r>
          </a:p>
          <a:p>
            <a:pPr marL="0" indent="0">
              <a:buNone/>
            </a:pPr>
            <a:endParaRPr lang="de-DE" sz="2150" dirty="0"/>
          </a:p>
          <a:p>
            <a:pPr marL="350992" indent="-350992">
              <a:buAutoNum type="arabicPeriod" startAt="2"/>
            </a:pPr>
            <a:r>
              <a:rPr lang="de-DE" sz="2150" dirty="0"/>
              <a:t>Koppelung in den Fächern:</a:t>
            </a:r>
          </a:p>
          <a:p>
            <a:pPr marL="0" indent="0">
              <a:buNone/>
            </a:pPr>
            <a:r>
              <a:rPr lang="de-DE" sz="2150" dirty="0"/>
              <a:t>       - Sport</a:t>
            </a:r>
          </a:p>
          <a:p>
            <a:pPr marL="0" indent="0">
              <a:buNone/>
            </a:pPr>
            <a:r>
              <a:rPr lang="de-DE" sz="2150" dirty="0"/>
              <a:t>       - Fachpraxis Ernährung</a:t>
            </a:r>
          </a:p>
          <a:p>
            <a:pPr marL="0" indent="0">
              <a:buNone/>
            </a:pPr>
            <a:r>
              <a:rPr lang="de-DE" sz="2150" dirty="0"/>
              <a:t>       - Fachpraxis Wäscherei</a:t>
            </a:r>
          </a:p>
          <a:p>
            <a:pPr marL="0" indent="0">
              <a:buNone/>
            </a:pPr>
            <a:r>
              <a:rPr lang="de-DE" sz="2150" dirty="0"/>
              <a:t>       - EDV</a:t>
            </a:r>
          </a:p>
        </p:txBody>
      </p:sp>
    </p:spTree>
    <p:extLst>
      <p:ext uri="{BB962C8B-B14F-4D97-AF65-F5344CB8AC3E}">
        <p14:creationId xmlns:p14="http://schemas.microsoft.com/office/powerpoint/2010/main" val="4275603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05331" y="1761838"/>
            <a:ext cx="5978304" cy="378435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1842" dirty="0"/>
          </a:p>
          <a:p>
            <a:pPr marL="0" indent="0">
              <a:buNone/>
            </a:pPr>
            <a:r>
              <a:rPr lang="de-DE" sz="1842" dirty="0">
                <a:latin typeface="Bahnschrift" panose="020B0502040204020203" pitchFamily="34" charset="0"/>
              </a:rPr>
              <a:t>Stundenplan</a:t>
            </a: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639345"/>
              </p:ext>
            </p:extLst>
          </p:nvPr>
        </p:nvGraphicFramePr>
        <p:xfrm>
          <a:off x="2247583" y="2535771"/>
          <a:ext cx="4799388" cy="32759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8072">
                  <a:extLst>
                    <a:ext uri="{9D8B030D-6E8A-4147-A177-3AD203B41FA5}">
                      <a16:colId xmlns:a16="http://schemas.microsoft.com/office/drawing/2014/main" xmlns="" val="1899734777"/>
                    </a:ext>
                  </a:extLst>
                </a:gridCol>
                <a:gridCol w="1068101">
                  <a:extLst>
                    <a:ext uri="{9D8B030D-6E8A-4147-A177-3AD203B41FA5}">
                      <a16:colId xmlns:a16="http://schemas.microsoft.com/office/drawing/2014/main" xmlns="" val="1256171304"/>
                    </a:ext>
                  </a:extLst>
                </a:gridCol>
                <a:gridCol w="826304">
                  <a:extLst>
                    <a:ext uri="{9D8B030D-6E8A-4147-A177-3AD203B41FA5}">
                      <a16:colId xmlns:a16="http://schemas.microsoft.com/office/drawing/2014/main" xmlns="" val="387971430"/>
                    </a:ext>
                  </a:extLst>
                </a:gridCol>
                <a:gridCol w="760492">
                  <a:extLst>
                    <a:ext uri="{9D8B030D-6E8A-4147-A177-3AD203B41FA5}">
                      <a16:colId xmlns:a16="http://schemas.microsoft.com/office/drawing/2014/main" xmlns="" val="2467046987"/>
                    </a:ext>
                  </a:extLst>
                </a:gridCol>
                <a:gridCol w="897966">
                  <a:extLst>
                    <a:ext uri="{9D8B030D-6E8A-4147-A177-3AD203B41FA5}">
                      <a16:colId xmlns:a16="http://schemas.microsoft.com/office/drawing/2014/main" xmlns="" val="835086946"/>
                    </a:ext>
                  </a:extLst>
                </a:gridCol>
                <a:gridCol w="898453">
                  <a:extLst>
                    <a:ext uri="{9D8B030D-6E8A-4147-A177-3AD203B41FA5}">
                      <a16:colId xmlns:a16="http://schemas.microsoft.com/office/drawing/2014/main" xmlns="" val="1493879559"/>
                    </a:ext>
                  </a:extLst>
                </a:gridCol>
              </a:tblGrid>
              <a:tr h="2807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900">
                          <a:effectLst/>
                        </a:rPr>
                        <a:t>Zeit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900">
                          <a:effectLst/>
                        </a:rPr>
                        <a:t>Montag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900">
                          <a:effectLst/>
                        </a:rPr>
                        <a:t>Dienstag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900">
                          <a:effectLst/>
                        </a:rPr>
                        <a:t>Mittwoch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900">
                          <a:effectLst/>
                        </a:rPr>
                        <a:t>Donnerstag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900">
                          <a:effectLst/>
                        </a:rPr>
                        <a:t>Freitag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9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extLst>
                  <a:ext uri="{0D108BD9-81ED-4DB2-BD59-A6C34878D82A}">
                    <a16:rowId xmlns:a16="http://schemas.microsoft.com/office/drawing/2014/main" xmlns="" val="936054896"/>
                  </a:ext>
                </a:extLst>
              </a:tr>
              <a:tr h="3743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8.00-8.45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Gestalten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000000"/>
                          </a:highlight>
                        </a:rPr>
                        <a:t>Droege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Raum: 357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FFFF00"/>
                          </a:highlight>
                        </a:rPr>
                        <a:t>Sport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000000"/>
                          </a:highlight>
                        </a:rPr>
                        <a:t>Kemmerer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FFFF00"/>
                          </a:highlight>
                        </a:rPr>
                        <a:t>Raum: Aula 1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FFFF00"/>
                          </a:highlight>
                        </a:rPr>
                        <a:t>Ernährung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000000"/>
                          </a:highlight>
                        </a:rPr>
                        <a:t>Vettel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FFFF00"/>
                          </a:highlight>
                        </a:rPr>
                        <a:t>Raum: Küche 1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FFFF00"/>
                          </a:highlight>
                        </a:rPr>
                        <a:t>Wäscherei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000000"/>
                          </a:highlight>
                        </a:rPr>
                        <a:t>La Forgia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FFFF00"/>
                          </a:highlight>
                        </a:rPr>
                        <a:t>Raum: 151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Projektunterricht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000000"/>
                          </a:highlight>
                        </a:rPr>
                        <a:t>Kemmerer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Raum: 50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extLst>
                  <a:ext uri="{0D108BD9-81ED-4DB2-BD59-A6C34878D82A}">
                    <a16:rowId xmlns:a16="http://schemas.microsoft.com/office/drawing/2014/main" xmlns="" val="2728185320"/>
                  </a:ext>
                </a:extLst>
              </a:tr>
              <a:tr h="3743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8.45-9.30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Gestalten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000000"/>
                          </a:highlight>
                        </a:rPr>
                        <a:t>Droege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Raum: 357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FFFF00"/>
                          </a:highlight>
                        </a:rPr>
                        <a:t>Sport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000000"/>
                          </a:highlight>
                        </a:rPr>
                        <a:t>Kemmerer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FFFF00"/>
                          </a:highlight>
                        </a:rPr>
                        <a:t>Raum: Aula 1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FFFF00"/>
                          </a:highlight>
                        </a:rPr>
                        <a:t>Ernährung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000000"/>
                          </a:highlight>
                        </a:rPr>
                        <a:t>Vettel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FFFF00"/>
                          </a:highlight>
                        </a:rPr>
                        <a:t>Raum: Küche 1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FFFF00"/>
                          </a:highlight>
                        </a:rPr>
                        <a:t>Wäscherei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000000"/>
                          </a:highlight>
                        </a:rPr>
                        <a:t>La Forgia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FFFF00"/>
                          </a:highlight>
                        </a:rPr>
                        <a:t>Raum: 151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Projektunterricht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000000"/>
                          </a:highlight>
                        </a:rPr>
                        <a:t>Kemmerer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Raum: 50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extLst>
                  <a:ext uri="{0D108BD9-81ED-4DB2-BD59-A6C34878D82A}">
                    <a16:rowId xmlns:a16="http://schemas.microsoft.com/office/drawing/2014/main" xmlns="" val="2224130420"/>
                  </a:ext>
                </a:extLst>
              </a:tr>
              <a:tr h="3743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9.45-10.30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Mathematik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000000"/>
                          </a:highlight>
                        </a:rPr>
                        <a:t>Droege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Raum: 357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Deutsch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000000"/>
                          </a:highlight>
                        </a:rPr>
                        <a:t>Kemmerer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Raum: 454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FFFF00"/>
                          </a:highlight>
                        </a:rPr>
                        <a:t>Ernährung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000000"/>
                          </a:highlight>
                        </a:rPr>
                        <a:t>Vettel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FFFF00"/>
                          </a:highlight>
                        </a:rPr>
                        <a:t>Raum: Küche 1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FFFF00"/>
                          </a:highlight>
                        </a:rPr>
                        <a:t>Wäscherei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000000"/>
                          </a:highlight>
                        </a:rPr>
                        <a:t>La Forgia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FFFF00"/>
                          </a:highlight>
                        </a:rPr>
                        <a:t>Raum: 151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Projektunterricht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000000"/>
                          </a:highlight>
                        </a:rPr>
                        <a:t>Kemmerer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Raum: 50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extLst>
                  <a:ext uri="{0D108BD9-81ED-4DB2-BD59-A6C34878D82A}">
                    <a16:rowId xmlns:a16="http://schemas.microsoft.com/office/drawing/2014/main" xmlns="" val="3628604557"/>
                  </a:ext>
                </a:extLst>
              </a:tr>
              <a:tr h="3743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10.30-11.15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Mathematik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000000"/>
                          </a:highlight>
                        </a:rPr>
                        <a:t>Droege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Raum: 357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Deutsch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000000"/>
                          </a:highlight>
                        </a:rPr>
                        <a:t>Kemmerer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Raum: 454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FFFF00"/>
                          </a:highlight>
                        </a:rPr>
                        <a:t>Ernährung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000000"/>
                          </a:highlight>
                        </a:rPr>
                        <a:t>Vettel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FFFF00"/>
                          </a:highlight>
                        </a:rPr>
                        <a:t>Raum: Küche 1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FFFF00"/>
                          </a:highlight>
                        </a:rPr>
                        <a:t>Wäscherei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000000"/>
                          </a:highlight>
                        </a:rPr>
                        <a:t>La Forgia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FFFF00"/>
                          </a:highlight>
                        </a:rPr>
                        <a:t>Raum: 151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Projektunterricht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000000"/>
                          </a:highlight>
                        </a:rPr>
                        <a:t>Kemmerer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Raum: 50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extLst>
                  <a:ext uri="{0D108BD9-81ED-4DB2-BD59-A6C34878D82A}">
                    <a16:rowId xmlns:a16="http://schemas.microsoft.com/office/drawing/2014/main" xmlns="" val="1772260536"/>
                  </a:ext>
                </a:extLst>
              </a:tr>
              <a:tr h="4991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12.00-12.45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Mathematik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000000"/>
                          </a:highlight>
                        </a:rPr>
                        <a:t>Droege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Raum: 454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Deutsch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000000"/>
                          </a:highlight>
                        </a:rPr>
                        <a:t>Kemmerer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Raum: 454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Profilgruppe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000000"/>
                          </a:highlight>
                        </a:rPr>
                        <a:t>Kemmerer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Raum: 455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Fachtheorie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000000"/>
                          </a:highlight>
                        </a:rPr>
                        <a:t>Kemmerer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Raum: 356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FFFF00"/>
                          </a:highlight>
                        </a:rPr>
                        <a:t>EDV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000000"/>
                          </a:highlight>
                        </a:rPr>
                        <a:t>Pfeiffer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FFFF00"/>
                          </a:highlight>
                        </a:rPr>
                        <a:t>Raum: Glauburg 101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 anchor="ctr"/>
                </a:tc>
                <a:extLst>
                  <a:ext uri="{0D108BD9-81ED-4DB2-BD59-A6C34878D82A}">
                    <a16:rowId xmlns:a16="http://schemas.microsoft.com/office/drawing/2014/main" xmlns="" val="3024148002"/>
                  </a:ext>
                </a:extLst>
              </a:tr>
              <a:tr h="4991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12.45-13.30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Mathematik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000000"/>
                          </a:highlight>
                        </a:rPr>
                        <a:t>Droege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Raum: 454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Deutsch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000000"/>
                          </a:highlight>
                        </a:rPr>
                        <a:t>Kemmerer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Raum: 454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Profilgruppe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000000"/>
                          </a:highlight>
                        </a:rPr>
                        <a:t>Kemmerer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Raum: 455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Fachtheorie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000000"/>
                          </a:highlight>
                        </a:rPr>
                        <a:t>Kemmerer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Raum: 356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FFFF00"/>
                          </a:highlight>
                        </a:rPr>
                        <a:t>EDV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000000"/>
                          </a:highlight>
                        </a:rPr>
                        <a:t>Pfeiffer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  <a:highlight>
                            <a:srgbClr val="FFFF00"/>
                          </a:highlight>
                        </a:rPr>
                        <a:t>Raum: Glauburg 101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 anchor="ctr"/>
                </a:tc>
                <a:extLst>
                  <a:ext uri="{0D108BD9-81ED-4DB2-BD59-A6C34878D82A}">
                    <a16:rowId xmlns:a16="http://schemas.microsoft.com/office/drawing/2014/main" xmlns="" val="644540671"/>
                  </a:ext>
                </a:extLst>
              </a:tr>
              <a:tr h="2495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13.45-14.30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 </a:t>
                      </a:r>
                      <a:endParaRPr lang="de-DE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9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 anchor="ctr"/>
                </a:tc>
                <a:extLst>
                  <a:ext uri="{0D108BD9-81ED-4DB2-BD59-A6C34878D82A}">
                    <a16:rowId xmlns:a16="http://schemas.microsoft.com/office/drawing/2014/main" xmlns="" val="2797410842"/>
                  </a:ext>
                </a:extLst>
              </a:tr>
              <a:tr h="2495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14.30-15.15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8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9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800100" algn="l"/>
                        </a:tabLst>
                      </a:pPr>
                      <a:r>
                        <a:rPr lang="de-DE" sz="8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9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28800" algn="l"/>
                          <a:tab pos="2743200" algn="l"/>
                          <a:tab pos="3429000" algn="l"/>
                        </a:tabLst>
                      </a:pPr>
                      <a:r>
                        <a:rPr lang="de-DE" sz="900" dirty="0">
                          <a:effectLst/>
                        </a:rPr>
                        <a:t> </a:t>
                      </a:r>
                      <a:endParaRPr lang="de-DE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125" marR="34125" marT="0" marB="0" anchor="ctr"/>
                </a:tc>
                <a:extLst>
                  <a:ext uri="{0D108BD9-81ED-4DB2-BD59-A6C34878D82A}">
                    <a16:rowId xmlns:a16="http://schemas.microsoft.com/office/drawing/2014/main" xmlns="" val="3896634715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47581" y="2620654"/>
            <a:ext cx="174587" cy="18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0199" tIns="35100" rIns="70199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  <a:tab pos="2743200" algn="l"/>
                <a:tab pos="342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  <a:tab pos="2743200" algn="l"/>
                <a:tab pos="342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  <a:tab pos="2743200" algn="l"/>
                <a:tab pos="342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  <a:tab pos="2743200" algn="l"/>
                <a:tab pos="342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  <a:tab pos="2743200" algn="l"/>
                <a:tab pos="342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  <a:tab pos="2743200" algn="l"/>
                <a:tab pos="342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  <a:tab pos="2743200" algn="l"/>
                <a:tab pos="342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  <a:tab pos="2743200" algn="l"/>
                <a:tab pos="342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  <a:tab pos="2743200" algn="l"/>
                <a:tab pos="342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921" b="1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de-DE" altLang="de-DE" sz="1382" dirty="0"/>
          </a:p>
        </p:txBody>
      </p:sp>
    </p:spTree>
    <p:extLst>
      <p:ext uri="{BB962C8B-B14F-4D97-AF65-F5344CB8AC3E}">
        <p14:creationId xmlns:p14="http://schemas.microsoft.com/office/powerpoint/2010/main" val="313837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sz="2150" b="1" dirty="0"/>
              <a:t>Unsere Erfahrungen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de-DE" dirty="0"/>
              <a:t> 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3071" dirty="0"/>
              <a:t>Vier Inklusionsschüler*innen sind derzeit in der </a:t>
            </a:r>
            <a:r>
              <a:rPr lang="de-DE" sz="3071" b="1" dirty="0"/>
              <a:t>Vollzeitbeschulung</a:t>
            </a:r>
            <a:r>
              <a:rPr lang="de-DE" sz="3071" dirty="0"/>
              <a:t> und haben eine Partnerklasse in der </a:t>
            </a:r>
            <a:r>
              <a:rPr lang="de-DE" sz="3071" b="1" dirty="0"/>
              <a:t>BÜA (Berufsfachschule zum Übergang in Ausbildung)</a:t>
            </a:r>
            <a:r>
              <a:rPr lang="de-DE" sz="3071" dirty="0"/>
              <a:t>.</a:t>
            </a:r>
          </a:p>
          <a:p>
            <a:pPr marL="0" indent="0">
              <a:buNone/>
            </a:pPr>
            <a:r>
              <a:rPr lang="de-DE" sz="3071" dirty="0"/>
              <a:t> 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3071" dirty="0"/>
              <a:t>Im Schulalltag haben die </a:t>
            </a:r>
            <a:r>
              <a:rPr lang="de-DE" sz="3071" dirty="0" err="1"/>
              <a:t>SchülerInnen</a:t>
            </a:r>
            <a:r>
              <a:rPr lang="de-DE" sz="3071" dirty="0"/>
              <a:t> sich </a:t>
            </a:r>
            <a:r>
              <a:rPr lang="de-DE" sz="3071" b="1" dirty="0"/>
              <a:t>schnell eingelebt</a:t>
            </a:r>
            <a:r>
              <a:rPr lang="de-DE" sz="3071" dirty="0"/>
              <a:t>, fühlen sich sichtlich wohl und </a:t>
            </a:r>
            <a:r>
              <a:rPr lang="de-DE" sz="3071" b="1" dirty="0"/>
              <a:t>finden sich selbstständig zurecht</a:t>
            </a:r>
            <a:r>
              <a:rPr lang="de-DE" sz="3071" dirty="0"/>
              <a:t>.</a:t>
            </a:r>
          </a:p>
          <a:p>
            <a:pPr marL="0" indent="0">
              <a:buNone/>
            </a:pPr>
            <a:r>
              <a:rPr lang="de-DE" sz="3071" dirty="0"/>
              <a:t> 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3071" dirty="0"/>
              <a:t>Im inklusiven Unterricht sind sie </a:t>
            </a:r>
            <a:r>
              <a:rPr lang="de-DE" sz="3071" b="1" dirty="0"/>
              <a:t>gut integriert</a:t>
            </a:r>
            <a:r>
              <a:rPr lang="de-DE" sz="3071" dirty="0"/>
              <a:t> und werden überwiegend positiv aufgenommen, </a:t>
            </a:r>
            <a:r>
              <a:rPr lang="de-DE" sz="3071" b="1" dirty="0"/>
              <a:t>Konflikte</a:t>
            </a:r>
            <a:r>
              <a:rPr lang="de-DE" sz="3071" dirty="0"/>
              <a:t> werden meistens umgehend mit den Lehrkräften </a:t>
            </a:r>
            <a:r>
              <a:rPr lang="de-DE" sz="3071" b="1" dirty="0"/>
              <a:t>besprochen</a:t>
            </a:r>
            <a:r>
              <a:rPr lang="de-DE" sz="3071" dirty="0"/>
              <a:t>.</a:t>
            </a:r>
          </a:p>
          <a:p>
            <a:pPr marL="0" indent="0">
              <a:buNone/>
            </a:pPr>
            <a:r>
              <a:rPr lang="de-DE" sz="3071" dirty="0"/>
              <a:t> 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3071" dirty="0"/>
              <a:t>Es gibt eine </a:t>
            </a:r>
            <a:r>
              <a:rPr lang="de-DE" sz="3071" b="1" dirty="0"/>
              <a:t>Teilhabeassistentin</a:t>
            </a:r>
            <a:r>
              <a:rPr lang="de-DE" sz="3071" dirty="0"/>
              <a:t> nach dem Modell der </a:t>
            </a:r>
            <a:r>
              <a:rPr lang="de-DE" sz="3071" b="1" dirty="0"/>
              <a:t>Pool-Lösung</a:t>
            </a:r>
            <a:r>
              <a:rPr lang="de-DE" sz="3071" dirty="0"/>
              <a:t> für die ganze Gruppe, die sich sehr im Hintergrund hält.</a:t>
            </a:r>
          </a:p>
          <a:p>
            <a:pPr marL="0" indent="0">
              <a:buNone/>
            </a:pPr>
            <a:r>
              <a:rPr lang="de-DE" sz="3071" dirty="0"/>
              <a:t> 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3071" dirty="0"/>
              <a:t>Der </a:t>
            </a:r>
            <a:r>
              <a:rPr lang="de-DE" sz="3071" b="1" dirty="0"/>
              <a:t>gemeinsame Unterricht</a:t>
            </a:r>
            <a:r>
              <a:rPr lang="de-DE" sz="3071" dirty="0"/>
              <a:t> bereichert alle Beteiligten und bietet viele Situationen für </a:t>
            </a:r>
            <a:r>
              <a:rPr lang="de-DE" sz="3071" b="1" dirty="0"/>
              <a:t>soziales Lernen und aktiven Austausch</a:t>
            </a:r>
            <a:r>
              <a:rPr lang="de-DE" sz="3071" dirty="0"/>
              <a:t>. Gleichzeitig bringt er </a:t>
            </a:r>
            <a:r>
              <a:rPr lang="de-DE" sz="3071" b="1" dirty="0"/>
              <a:t>viel Gesprächsbedarf unter</a:t>
            </a:r>
            <a:r>
              <a:rPr lang="de-DE" sz="3071" dirty="0"/>
              <a:t> den </a:t>
            </a:r>
            <a:r>
              <a:rPr lang="de-DE" sz="3071" b="1" dirty="0"/>
              <a:t>Lehrkräften</a:t>
            </a:r>
            <a:r>
              <a:rPr lang="de-DE" sz="3071" dirty="0"/>
              <a:t> mit sich.</a:t>
            </a:r>
          </a:p>
          <a:p>
            <a:pPr marL="0" indent="0">
              <a:buNone/>
            </a:pPr>
            <a:r>
              <a:rPr lang="de-DE" sz="3071" dirty="0"/>
              <a:t> 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9211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sz="2150" b="1" dirty="0"/>
              <a:t>Unsere Erfahrungen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de-DE" sz="2610" dirty="0"/>
              <a:t>Alle Schüler*innen haben bereits ein erstes </a:t>
            </a:r>
            <a:r>
              <a:rPr lang="de-DE" sz="2610" b="1" dirty="0"/>
              <a:t>Betriebspraktikum</a:t>
            </a:r>
            <a:r>
              <a:rPr lang="de-DE" sz="2610" dirty="0"/>
              <a:t> im Bereich Hauswirtschaft, Hausmeisterarbeit und Einzelhandel gemacht.</a:t>
            </a:r>
          </a:p>
          <a:p>
            <a:pPr marL="0" indent="0">
              <a:buNone/>
            </a:pPr>
            <a:r>
              <a:rPr lang="de-DE" sz="2610" dirty="0"/>
              <a:t> 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2610" dirty="0"/>
              <a:t>Im </a:t>
            </a:r>
            <a:r>
              <a:rPr lang="de-DE" sz="2610" b="1" dirty="0"/>
              <a:t>Kleingruppenunterricht</a:t>
            </a:r>
            <a:r>
              <a:rPr lang="de-DE" sz="2610" dirty="0"/>
              <a:t> vertiefen und festigen die Schüler*innen ihre Vorkenntnisse in den Kulturtechniken mit </a:t>
            </a:r>
            <a:r>
              <a:rPr lang="de-DE" sz="2610" b="1" dirty="0"/>
              <a:t>fachpraktischen- und fachtheoretischen Inhalten</a:t>
            </a:r>
            <a:r>
              <a:rPr lang="de-DE" sz="2610" dirty="0"/>
              <a:t>.</a:t>
            </a:r>
          </a:p>
          <a:p>
            <a:pPr marL="0" indent="0">
              <a:buNone/>
            </a:pPr>
            <a:r>
              <a:rPr lang="de-DE" sz="2610" dirty="0"/>
              <a:t> 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2610" dirty="0"/>
              <a:t>Im </a:t>
            </a:r>
            <a:r>
              <a:rPr lang="de-DE" sz="2610" b="1" dirty="0"/>
              <a:t>Profilgruppenunterricht</a:t>
            </a:r>
            <a:r>
              <a:rPr lang="de-DE" sz="2610" dirty="0"/>
              <a:t> findet eine intensive und sehr individuelle Begleitung der </a:t>
            </a:r>
            <a:r>
              <a:rPr lang="de-DE" sz="2610" b="1" dirty="0"/>
              <a:t>Praktikums- und Arbeitsplatzsuche</a:t>
            </a:r>
            <a:r>
              <a:rPr lang="de-DE" sz="2610" dirty="0"/>
              <a:t> statt.</a:t>
            </a:r>
          </a:p>
          <a:p>
            <a:pPr marL="0" indent="0">
              <a:buNone/>
            </a:pPr>
            <a:r>
              <a:rPr lang="de-DE" sz="2610" dirty="0"/>
              <a:t> 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2610" dirty="0"/>
              <a:t>Parallel läuft ein enger </a:t>
            </a:r>
            <a:r>
              <a:rPr lang="de-DE" sz="2610" b="1" dirty="0"/>
              <a:t>kontinuierlicher Austausch</a:t>
            </a:r>
            <a:r>
              <a:rPr lang="de-DE" sz="2610" dirty="0"/>
              <a:t> mit Eltern, Familienhilfe, Sozialrathaus, Teilhabeassistenzen, Praktikumsbetrieben und den Zuständigen der Agentur für Arbeit.</a:t>
            </a:r>
          </a:p>
          <a:p>
            <a:pPr marL="0" indent="0">
              <a:buNone/>
            </a:pPr>
            <a:r>
              <a:rPr lang="de-DE" sz="2610" dirty="0"/>
              <a:t> 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2610" dirty="0"/>
              <a:t>Weiterhin findet der </a:t>
            </a:r>
            <a:r>
              <a:rPr lang="de-DE" sz="2610" b="1" dirty="0"/>
              <a:t>Auf- und Ausbau von Kooperationen</a:t>
            </a:r>
            <a:r>
              <a:rPr lang="de-DE" sz="2610" dirty="0"/>
              <a:t> statt mit Betrieben, anderen abgebenden und beruflichen Schulen, sozialen Trägern und Inklusionsbeteiligten, die den Prozess der Inklusion auch auf dem Arbeitsmarkt vorantreiben und sich mit den Möglichkeiten und dem </a:t>
            </a:r>
            <a:r>
              <a:rPr lang="de-DE" sz="2610" b="1" dirty="0"/>
              <a:t>Übergang nach der Schulzeit</a:t>
            </a:r>
            <a:r>
              <a:rPr lang="de-DE" sz="2610" dirty="0"/>
              <a:t> beschäftigen. </a:t>
            </a:r>
          </a:p>
          <a:p>
            <a:pPr marL="0" indent="0">
              <a:buNone/>
            </a:pPr>
            <a:r>
              <a:rPr lang="de-DE" sz="2610" dirty="0"/>
              <a:t> </a:t>
            </a:r>
          </a:p>
          <a:p>
            <a:pPr marL="0" indent="0">
              <a:buNone/>
            </a:pPr>
            <a:r>
              <a:rPr lang="de-DE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62756757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508</Words>
  <Application>Microsoft Macintosh PowerPoint</Application>
  <PresentationFormat>Benutzerdefiniert</PresentationFormat>
  <Paragraphs>186</Paragraphs>
  <Slides>15</Slides>
  <Notes>1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7" baseType="lpstr">
      <vt:lpstr>Larissa</vt:lpstr>
      <vt:lpstr>Folie</vt:lpstr>
      <vt:lpstr>      Informationsabend zum Übergang von der Schule in den Beruf in der Inklusion  am 13. Januar 2022   Stadtelternbeirat Inklusion      </vt:lpstr>
      <vt:lpstr>PowerPoint-Präsentation</vt:lpstr>
      <vt:lpstr>PowerPoint-Präsentation</vt:lpstr>
      <vt:lpstr>Pilotprojekt an den BSBJ</vt:lpstr>
      <vt:lpstr>Was bedeutet „Praxis“ im  zweiten und dritten Ausbildungsjahr</vt:lpstr>
      <vt:lpstr>Koppelung mit BÜA</vt:lpstr>
      <vt:lpstr>PowerPoint-Präsentation</vt:lpstr>
      <vt:lpstr>Unsere Erfahrungen</vt:lpstr>
      <vt:lpstr>Unsere Erfahrungen</vt:lpstr>
      <vt:lpstr>PowerPoint-Präsentation</vt:lpstr>
      <vt:lpstr>PowerPoint-Präsentation</vt:lpstr>
      <vt:lpstr>PowerPoint-Präsentation</vt:lpstr>
      <vt:lpstr>Ziel der Berufsvorbereitung (BzB-GE)</vt:lpstr>
      <vt:lpstr>Zugangsvoraussetzungen für das Schuljahr 2022/2023</vt:lpstr>
      <vt:lpstr>PowerPoint-Präsentation</vt:lpstr>
    </vt:vector>
  </TitlesOfParts>
  <Company>Stadtschulamt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Gesamtkonferenz</dc:title>
  <dc:creator>Meichsner, Inge</dc:creator>
  <cp:lastModifiedBy>Inge Meichsner</cp:lastModifiedBy>
  <cp:revision>404</cp:revision>
  <cp:lastPrinted>2021-07-13T11:25:22Z</cp:lastPrinted>
  <dcterms:created xsi:type="dcterms:W3CDTF">2014-04-04T11:07:09Z</dcterms:created>
  <dcterms:modified xsi:type="dcterms:W3CDTF">2022-01-22T06:09:28Z</dcterms:modified>
</cp:coreProperties>
</file>